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10058400" cy="43200638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C45"/>
    <a:srgbClr val="FFDF00"/>
    <a:srgbClr val="0167A2"/>
    <a:srgbClr val="FFA200"/>
    <a:srgbClr val="8FD3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62" autoAdjust="0"/>
    <p:restoredTop sz="94660"/>
  </p:normalViewPr>
  <p:slideViewPr>
    <p:cSldViewPr snapToGrid="0" showGuides="1">
      <p:cViewPr>
        <p:scale>
          <a:sx n="137" d="100"/>
          <a:sy n="137" d="100"/>
        </p:scale>
        <p:origin x="272" y="-3104"/>
      </p:cViewPr>
      <p:guideLst>
        <p:guide orient="horz" pos="13607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30333-6313-4353-ABCC-3365DA142B50}" type="datetimeFigureOut">
              <a:rPr lang="es-VE" smtClean="0"/>
              <a:t>4/9/25</a:t>
            </a:fld>
            <a:endParaRPr lang="es-V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70225" y="1143000"/>
            <a:ext cx="717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9BF6B-6FE6-466B-A4E1-4F005A2FFBC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811593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070225" y="1143000"/>
            <a:ext cx="7175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9BF6B-6FE6-466B-A4E1-4F005A2FFBC4}" type="slidenum">
              <a:rPr lang="es-VE" smtClean="0"/>
              <a:t>1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430826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7070108"/>
            <a:ext cx="8549640" cy="15040222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22690338"/>
            <a:ext cx="7543800" cy="104301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CAAE2B1-BFD7-4CBF-9A54-58388BC7A300}" type="datetimeFigureOut">
              <a:rPr lang="es-VE" smtClean="0"/>
              <a:t>4/9/25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40040601"/>
            <a:ext cx="3394710" cy="2300034"/>
          </a:xfrm>
          <a:prstGeom prst="rect">
            <a:avLst/>
          </a:prstGeom>
        </p:spPr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E80FE58-15D6-4A7B-A748-48663DB7E41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78523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2300044"/>
            <a:ext cx="8675370" cy="8350126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11514684"/>
            <a:ext cx="8675370" cy="2741040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CAAE2B1-BFD7-4CBF-9A54-58388BC7A300}" type="datetimeFigureOut">
              <a:rPr lang="es-VE" smtClean="0"/>
              <a:t>4/9/25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40040601"/>
            <a:ext cx="3394710" cy="2300034"/>
          </a:xfrm>
          <a:prstGeom prst="rect">
            <a:avLst/>
          </a:prstGeom>
        </p:spPr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E80FE58-15D6-4A7B-A748-48663DB7E41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62724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2300034"/>
            <a:ext cx="2168843" cy="36610544"/>
          </a:xfrm>
          <a:prstGeom prst="rect">
            <a:avLst/>
          </a:prstGeo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2300034"/>
            <a:ext cx="6380798" cy="36610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CAAE2B1-BFD7-4CBF-9A54-58388BC7A300}" type="datetimeFigureOut">
              <a:rPr lang="es-VE" smtClean="0"/>
              <a:t>4/9/25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40040601"/>
            <a:ext cx="3394710" cy="2300034"/>
          </a:xfrm>
          <a:prstGeom prst="rect">
            <a:avLst/>
          </a:prstGeom>
        </p:spPr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E80FE58-15D6-4A7B-A748-48663DB7E41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16831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2300044"/>
            <a:ext cx="8675370" cy="8350126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515" y="11514684"/>
            <a:ext cx="8675370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CAAE2B1-BFD7-4CBF-9A54-58388BC7A300}" type="datetimeFigureOut">
              <a:rPr lang="es-VE" smtClean="0"/>
              <a:t>4/9/25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40040601"/>
            <a:ext cx="3394710" cy="2300034"/>
          </a:xfrm>
          <a:prstGeom prst="rect">
            <a:avLst/>
          </a:prstGeom>
        </p:spPr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E80FE58-15D6-4A7B-A748-48663DB7E41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835283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0770172"/>
            <a:ext cx="8675370" cy="17970262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28910440"/>
            <a:ext cx="8675370" cy="94501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CAAE2B1-BFD7-4CBF-9A54-58388BC7A300}" type="datetimeFigureOut">
              <a:rPr lang="es-VE" smtClean="0"/>
              <a:t>4/9/25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40040601"/>
            <a:ext cx="3394710" cy="2300034"/>
          </a:xfrm>
          <a:prstGeom prst="rect">
            <a:avLst/>
          </a:prstGeom>
        </p:spPr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E80FE58-15D6-4A7B-A748-48663DB7E41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973479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2300044"/>
            <a:ext cx="8675370" cy="8350126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11500170"/>
            <a:ext cx="4274820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11500170"/>
            <a:ext cx="4274820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CAAE2B1-BFD7-4CBF-9A54-58388BC7A300}" type="datetimeFigureOut">
              <a:rPr lang="es-VE" smtClean="0"/>
              <a:t>4/9/25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40040601"/>
            <a:ext cx="3394710" cy="2300034"/>
          </a:xfrm>
          <a:prstGeom prst="rect">
            <a:avLst/>
          </a:prstGeom>
        </p:spPr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E80FE58-15D6-4A7B-A748-48663DB7E41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71980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2300044"/>
            <a:ext cx="8675370" cy="8350126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0590160"/>
            <a:ext cx="4255174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15780233"/>
            <a:ext cx="4255174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0590160"/>
            <a:ext cx="4276130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15780233"/>
            <a:ext cx="4276130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9151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CAAE2B1-BFD7-4CBF-9A54-58388BC7A300}" type="datetimeFigureOut">
              <a:rPr lang="es-VE" smtClean="0"/>
              <a:t>4/9/25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31845" y="40040601"/>
            <a:ext cx="3394710" cy="2300034"/>
          </a:xfrm>
          <a:prstGeom prst="rect">
            <a:avLst/>
          </a:prstGeom>
        </p:spPr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10374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E80FE58-15D6-4A7B-A748-48663DB7E41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54882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2300044"/>
            <a:ext cx="8675370" cy="8350126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9151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CAAE2B1-BFD7-4CBF-9A54-58388BC7A300}" type="datetimeFigureOut">
              <a:rPr lang="es-VE" smtClean="0"/>
              <a:t>4/9/25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31845" y="40040601"/>
            <a:ext cx="3394710" cy="2300034"/>
          </a:xfrm>
          <a:prstGeom prst="rect">
            <a:avLst/>
          </a:prstGeom>
        </p:spPr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0374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E80FE58-15D6-4A7B-A748-48663DB7E41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111515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9151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CAAE2B1-BFD7-4CBF-9A54-58388BC7A300}" type="datetimeFigureOut">
              <a:rPr lang="es-VE" smtClean="0"/>
              <a:t>4/9/25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31845" y="40040601"/>
            <a:ext cx="3394710" cy="2300034"/>
          </a:xfrm>
          <a:prstGeom prst="rect">
            <a:avLst/>
          </a:prstGeom>
        </p:spPr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0374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E80FE58-15D6-4A7B-A748-48663DB7E41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240904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2880042"/>
            <a:ext cx="3244096" cy="10080149"/>
          </a:xfrm>
          <a:prstGeom prst="rect">
            <a:avLst/>
          </a:prstGeom>
        </p:spPr>
        <p:txBody>
          <a:bodyPr anchor="b"/>
          <a:lstStyle>
            <a:lvl1pPr>
              <a:defRPr sz="352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6220102"/>
            <a:ext cx="5092065" cy="30700453"/>
          </a:xfrm>
          <a:prstGeom prst="rect">
            <a:avLst/>
          </a:prstGeo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12960191"/>
            <a:ext cx="3244096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CAAE2B1-BFD7-4CBF-9A54-58388BC7A300}" type="datetimeFigureOut">
              <a:rPr lang="es-VE" smtClean="0"/>
              <a:t>4/9/25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40040601"/>
            <a:ext cx="3394710" cy="2300034"/>
          </a:xfrm>
          <a:prstGeom prst="rect">
            <a:avLst/>
          </a:prstGeom>
        </p:spPr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E80FE58-15D6-4A7B-A748-48663DB7E41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66909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2880042"/>
            <a:ext cx="3244096" cy="10080149"/>
          </a:xfrm>
          <a:prstGeom prst="rect">
            <a:avLst/>
          </a:prstGeom>
        </p:spPr>
        <p:txBody>
          <a:bodyPr anchor="b"/>
          <a:lstStyle>
            <a:lvl1pPr>
              <a:defRPr sz="352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6220102"/>
            <a:ext cx="5092065" cy="3070045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12960191"/>
            <a:ext cx="3244096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CAAE2B1-BFD7-4CBF-9A54-58388BC7A300}" type="datetimeFigureOut">
              <a:rPr lang="es-VE" smtClean="0"/>
              <a:t>4/9/25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40040601"/>
            <a:ext cx="3394710" cy="2300034"/>
          </a:xfrm>
          <a:prstGeom prst="rect">
            <a:avLst/>
          </a:prstGeom>
        </p:spPr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40040601"/>
            <a:ext cx="2263140" cy="2300034"/>
          </a:xfrm>
          <a:prstGeom prst="rect">
            <a:avLst/>
          </a:prstGeom>
        </p:spPr>
        <p:txBody>
          <a:bodyPr/>
          <a:lstStyle/>
          <a:p>
            <a:fld id="{1E80FE58-15D6-4A7B-A748-48663DB7E41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49839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/>
          <p:cNvSpPr/>
          <p:nvPr userDrawn="1"/>
        </p:nvSpPr>
        <p:spPr>
          <a:xfrm rot="836560">
            <a:off x="-44805" y="778011"/>
            <a:ext cx="2259811" cy="193938"/>
          </a:xfrm>
          <a:custGeom>
            <a:avLst/>
            <a:gdLst>
              <a:gd name="connsiteX0" fmla="*/ 0 w 2211663"/>
              <a:gd name="connsiteY0" fmla="*/ 0 h 205740"/>
              <a:gd name="connsiteX1" fmla="*/ 2211663 w 2211663"/>
              <a:gd name="connsiteY1" fmla="*/ 0 h 205740"/>
              <a:gd name="connsiteX2" fmla="*/ 2211663 w 2211663"/>
              <a:gd name="connsiteY2" fmla="*/ 205740 h 205740"/>
              <a:gd name="connsiteX3" fmla="*/ 0 w 2211663"/>
              <a:gd name="connsiteY3" fmla="*/ 205740 h 205740"/>
              <a:gd name="connsiteX4" fmla="*/ 0 w 2211663"/>
              <a:gd name="connsiteY4" fmla="*/ 0 h 205740"/>
              <a:gd name="connsiteX0" fmla="*/ 0 w 2211663"/>
              <a:gd name="connsiteY0" fmla="*/ 0 h 205740"/>
              <a:gd name="connsiteX1" fmla="*/ 2211663 w 2211663"/>
              <a:gd name="connsiteY1" fmla="*/ 0 h 205740"/>
              <a:gd name="connsiteX2" fmla="*/ 2211663 w 2211663"/>
              <a:gd name="connsiteY2" fmla="*/ 205740 h 205740"/>
              <a:gd name="connsiteX3" fmla="*/ 37428 w 2211663"/>
              <a:gd name="connsiteY3" fmla="*/ 200325 h 205740"/>
              <a:gd name="connsiteX4" fmla="*/ 0 w 2211663"/>
              <a:gd name="connsiteY4" fmla="*/ 0 h 20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1663" h="205740">
                <a:moveTo>
                  <a:pt x="0" y="0"/>
                </a:moveTo>
                <a:lnTo>
                  <a:pt x="2211663" y="0"/>
                </a:lnTo>
                <a:lnTo>
                  <a:pt x="2211663" y="205740"/>
                </a:lnTo>
                <a:lnTo>
                  <a:pt x="37428" y="200325"/>
                </a:lnTo>
                <a:lnTo>
                  <a:pt x="0" y="0"/>
                </a:lnTo>
                <a:close/>
              </a:path>
            </a:pathLst>
          </a:custGeom>
          <a:solidFill>
            <a:srgbClr val="022C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VE"/>
          </a:p>
        </p:txBody>
      </p:sp>
      <p:sp>
        <p:nvSpPr>
          <p:cNvPr id="15" name="Rectángulo 14"/>
          <p:cNvSpPr/>
          <p:nvPr userDrawn="1"/>
        </p:nvSpPr>
        <p:spPr>
          <a:xfrm rot="836560">
            <a:off x="-66350" y="706724"/>
            <a:ext cx="2288279" cy="219664"/>
          </a:xfrm>
          <a:custGeom>
            <a:avLst/>
            <a:gdLst>
              <a:gd name="connsiteX0" fmla="*/ 0 w 2294255"/>
              <a:gd name="connsiteY0" fmla="*/ 0 h 205888"/>
              <a:gd name="connsiteX1" fmla="*/ 2294255 w 2294255"/>
              <a:gd name="connsiteY1" fmla="*/ 0 h 205888"/>
              <a:gd name="connsiteX2" fmla="*/ 2294255 w 2294255"/>
              <a:gd name="connsiteY2" fmla="*/ 205888 h 205888"/>
              <a:gd name="connsiteX3" fmla="*/ 0 w 2294255"/>
              <a:gd name="connsiteY3" fmla="*/ 205888 h 205888"/>
              <a:gd name="connsiteX4" fmla="*/ 0 w 2294255"/>
              <a:gd name="connsiteY4" fmla="*/ 0 h 205888"/>
              <a:gd name="connsiteX0" fmla="*/ 0 w 2294255"/>
              <a:gd name="connsiteY0" fmla="*/ 0 h 219664"/>
              <a:gd name="connsiteX1" fmla="*/ 2294255 w 2294255"/>
              <a:gd name="connsiteY1" fmla="*/ 0 h 219664"/>
              <a:gd name="connsiteX2" fmla="*/ 2294255 w 2294255"/>
              <a:gd name="connsiteY2" fmla="*/ 205888 h 219664"/>
              <a:gd name="connsiteX3" fmla="*/ 53823 w 2294255"/>
              <a:gd name="connsiteY3" fmla="*/ 219664 h 219664"/>
              <a:gd name="connsiteX4" fmla="*/ 0 w 2294255"/>
              <a:gd name="connsiteY4" fmla="*/ 0 h 219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4255" h="219664">
                <a:moveTo>
                  <a:pt x="0" y="0"/>
                </a:moveTo>
                <a:lnTo>
                  <a:pt x="2294255" y="0"/>
                </a:lnTo>
                <a:lnTo>
                  <a:pt x="2294255" y="205888"/>
                </a:lnTo>
                <a:lnTo>
                  <a:pt x="53823" y="219664"/>
                </a:lnTo>
                <a:lnTo>
                  <a:pt x="0" y="0"/>
                </a:lnTo>
                <a:close/>
              </a:path>
            </a:pathLst>
          </a:custGeom>
          <a:solidFill>
            <a:srgbClr val="FFD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VE"/>
          </a:p>
        </p:txBody>
      </p:sp>
      <p:sp>
        <p:nvSpPr>
          <p:cNvPr id="19" name="Rectángulo 18"/>
          <p:cNvSpPr/>
          <p:nvPr userDrawn="1"/>
        </p:nvSpPr>
        <p:spPr>
          <a:xfrm>
            <a:off x="2158352" y="1037456"/>
            <a:ext cx="7900048" cy="203888"/>
          </a:xfrm>
          <a:prstGeom prst="rect">
            <a:avLst/>
          </a:prstGeom>
          <a:solidFill>
            <a:srgbClr val="022C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VE"/>
          </a:p>
        </p:txBody>
      </p:sp>
      <p:sp>
        <p:nvSpPr>
          <p:cNvPr id="20" name="Rectángulo 19"/>
          <p:cNvSpPr/>
          <p:nvPr userDrawn="1"/>
        </p:nvSpPr>
        <p:spPr>
          <a:xfrm>
            <a:off x="2158352" y="984022"/>
            <a:ext cx="7900048" cy="200513"/>
          </a:xfrm>
          <a:prstGeom prst="rect">
            <a:avLst/>
          </a:prstGeom>
          <a:solidFill>
            <a:srgbClr val="FFD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VE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807F0D9-4AB5-344E-80E0-CD403C7DB558}"/>
              </a:ext>
            </a:extLst>
          </p:cNvPr>
          <p:cNvSpPr txBox="1"/>
          <p:nvPr userDrawn="1"/>
        </p:nvSpPr>
        <p:spPr>
          <a:xfrm>
            <a:off x="6055018" y="8068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419"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CDCBD8DA-9285-734C-80F9-C25F0E27F1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04" r="10645"/>
          <a:stretch/>
        </p:blipFill>
        <p:spPr>
          <a:xfrm rot="793324">
            <a:off x="721516" y="120045"/>
            <a:ext cx="1337811" cy="822426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5C581451-89C8-D741-AD06-3F7C04A69A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80" r="73309" b="39506"/>
          <a:stretch/>
        </p:blipFill>
        <p:spPr>
          <a:xfrm>
            <a:off x="160957" y="-25360"/>
            <a:ext cx="639012" cy="732729"/>
          </a:xfrm>
          <a:prstGeom prst="rect">
            <a:avLst/>
          </a:prstGeom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8579C464-44FF-3740-B6ED-3EADC77AB9BF}"/>
              </a:ext>
            </a:extLst>
          </p:cNvPr>
          <p:cNvSpPr txBox="1"/>
          <p:nvPr userDrawn="1"/>
        </p:nvSpPr>
        <p:spPr>
          <a:xfrm rot="782752">
            <a:off x="-3637" y="721325"/>
            <a:ext cx="23006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VE" sz="900" b="1" i="1" spc="300" dirty="0">
                <a:solidFill>
                  <a:srgbClr val="0167A2"/>
                </a:solidFill>
                <a:latin typeface="Montserrat" panose="02000505000000020004" pitchFamily="2" charset="0"/>
              </a:rPr>
              <a:t>17-21 noviembre 2025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38333E3-A62C-5B4B-B0DA-AAE4D70BA3A6}"/>
              </a:ext>
            </a:extLst>
          </p:cNvPr>
          <p:cNvSpPr txBox="1"/>
          <p:nvPr userDrawn="1"/>
        </p:nvSpPr>
        <p:spPr>
          <a:xfrm>
            <a:off x="2698920" y="1219230"/>
            <a:ext cx="7476939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VE" sz="900" i="1" spc="300" dirty="0">
                <a:solidFill>
                  <a:srgbClr val="022C45"/>
                </a:solidFill>
                <a:latin typeface="Montserrat" panose="02000505000000020004" pitchFamily="2" charset="0"/>
              </a:rPr>
              <a:t>Acuicultura, pesca y recursos acuáticos: Construyendo un futuro sostenible</a:t>
            </a:r>
          </a:p>
          <a:p>
            <a:pPr algn="ctr"/>
            <a:r>
              <a:rPr lang="es-VE" sz="900" i="1" spc="300" dirty="0">
                <a:solidFill>
                  <a:srgbClr val="022C45"/>
                </a:solidFill>
                <a:latin typeface="Montserrat" panose="02000505000000020004" pitchFamily="2" charset="0"/>
              </a:rPr>
              <a:t>Aquicultura, pesca e recursos aquáticos: Construindo um futuro sustentável</a:t>
            </a:r>
          </a:p>
          <a:p>
            <a:pPr algn="ctr"/>
            <a:endParaRPr lang="es-VE" sz="900" i="1" spc="300" dirty="0">
              <a:solidFill>
                <a:schemeClr val="bg1">
                  <a:lumMod val="50000"/>
                </a:schemeClr>
              </a:solidFill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82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CE3A3AAA-E8C4-469F-9381-0F855C7D06B4}"/>
              </a:ext>
            </a:extLst>
          </p:cNvPr>
          <p:cNvSpPr txBox="1"/>
          <p:nvPr/>
        </p:nvSpPr>
        <p:spPr>
          <a:xfrm>
            <a:off x="1469067" y="3172960"/>
            <a:ext cx="6578600" cy="953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933" dirty="0">
                <a:latin typeface="Arial Rounded MT Bold" panose="020F0704030504030204" pitchFamily="34" charset="0"/>
              </a:rPr>
              <a:t>TÍTULO</a:t>
            </a:r>
            <a:endParaRPr lang="x-none" sz="3200" dirty="0">
              <a:latin typeface="Arial Rounded MT Bold" panose="020F0704030504030204" pitchFamily="34" charset="0"/>
            </a:endParaRPr>
          </a:p>
          <a:p>
            <a:pPr algn="ctr"/>
            <a:r>
              <a:rPr lang="x-none" sz="1333" dirty="0">
                <a:solidFill>
                  <a:srgbClr val="02AE12"/>
                </a:solidFill>
                <a:latin typeface="Arial Rounded MT Bold" panose="020F0704030504030204" pitchFamily="34" charset="0"/>
              </a:rPr>
              <a:t>[ajuste el tamaño para que no pase de </a:t>
            </a:r>
            <a:r>
              <a:rPr lang="x-none" sz="1333">
                <a:solidFill>
                  <a:srgbClr val="02AE12"/>
                </a:solidFill>
                <a:latin typeface="Arial Rounded MT Bold" panose="020F0704030504030204" pitchFamily="34" charset="0"/>
              </a:rPr>
              <a:t>3 líneas]</a:t>
            </a:r>
            <a:endParaRPr lang="en-US" sz="1333" dirty="0">
              <a:solidFill>
                <a:srgbClr val="02AE12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x-none" sz="1333">
                <a:solidFill>
                  <a:srgbClr val="00B0F0"/>
                </a:solidFill>
                <a:latin typeface="Arial Rounded MT Bold" panose="020F0704030504030204" pitchFamily="34" charset="0"/>
              </a:rPr>
              <a:t>[ </a:t>
            </a:r>
            <a:r>
              <a:rPr lang="es-419" sz="1333" dirty="0">
                <a:solidFill>
                  <a:srgbClr val="00B0F0"/>
                </a:solidFill>
                <a:latin typeface="Arial Rounded MT Bold" panose="020F0704030504030204" pitchFamily="34" charset="0"/>
              </a:rPr>
              <a:t>ajuste o tamanho para que não exceda 3 linhas</a:t>
            </a:r>
            <a:r>
              <a:rPr lang="x-none" sz="1333">
                <a:solidFill>
                  <a:srgbClr val="00B0F0"/>
                </a:solidFill>
                <a:latin typeface="Arial Rounded MT Bold" panose="020F0704030504030204" pitchFamily="34" charset="0"/>
              </a:rPr>
              <a:t> ]</a:t>
            </a:r>
            <a:endParaRPr lang="x-none" sz="1333" dirty="0">
              <a:solidFill>
                <a:srgbClr val="00B0F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A7DFA7C-AF67-49C1-8FC5-36C4DA15771A}"/>
              </a:ext>
            </a:extLst>
          </p:cNvPr>
          <p:cNvSpPr txBox="1"/>
          <p:nvPr/>
        </p:nvSpPr>
        <p:spPr>
          <a:xfrm>
            <a:off x="1873009" y="4350638"/>
            <a:ext cx="617465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67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Autor A,</a:t>
            </a:r>
            <a:r>
              <a:rPr lang="es-MX" sz="1867" baseline="30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</a:t>
            </a:r>
            <a:r>
              <a:rPr lang="es-MX" sz="1867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Autor B</a:t>
            </a:r>
            <a:r>
              <a:rPr lang="es-MX" sz="1867" baseline="30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</a:t>
            </a:r>
            <a:r>
              <a:rPr lang="es-MX" sz="1867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etc</a:t>
            </a:r>
            <a:r>
              <a:rPr lang="es-MX" sz="1867" baseline="30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</a:t>
            </a:r>
          </a:p>
          <a:p>
            <a:pPr algn="ctr"/>
            <a:r>
              <a:rPr lang="es-ES" sz="1333" dirty="0">
                <a:solidFill>
                  <a:srgbClr val="02AE12"/>
                </a:solidFill>
                <a:latin typeface="Arial Rounded MT Bold" panose="020F0704030504030204" pitchFamily="34" charset="0"/>
              </a:rPr>
              <a:t>[Máximo de 7 autores]</a:t>
            </a:r>
          </a:p>
          <a:p>
            <a:pPr algn="ctr"/>
            <a:r>
              <a:rPr lang="es-ES" sz="1200" dirty="0">
                <a:solidFill>
                  <a:srgbClr val="00B050"/>
                </a:solidFill>
                <a:latin typeface="+mj-lt"/>
              </a:rPr>
              <a:t>La inclusión de mas autores son aceptadas si proviene de proyectos de investigación interdisciplinarios, colaboraciones entre diferentes grupos de investigación, contribución de expertos de diversas instituciones o campos, etc.</a:t>
            </a:r>
          </a:p>
          <a:p>
            <a:pPr algn="ctr"/>
            <a:r>
              <a:rPr lang="es-419" sz="1200" dirty="0">
                <a:solidFill>
                  <a:srgbClr val="00B0F0"/>
                </a:solidFill>
              </a:rPr>
              <a:t>A inclusão de mais autores é aceita se o trabalho provier de projetos de pesquisa interdisciplinares, colaborações entre diferentes grupos de pesquisa, contribuições de especialistas de diversas instituições ou campos, etc.</a:t>
            </a:r>
            <a:endParaRPr lang="es-ES" sz="1200" dirty="0">
              <a:solidFill>
                <a:srgbClr val="00B050"/>
              </a:solidFill>
              <a:latin typeface="+mj-lt"/>
            </a:endParaRPr>
          </a:p>
          <a:p>
            <a:pPr algn="ctr"/>
            <a:endParaRPr lang="en-US" sz="12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F321B1E-1D1D-47B4-A263-5AE98BEF879C}"/>
              </a:ext>
            </a:extLst>
          </p:cNvPr>
          <p:cNvSpPr txBox="1"/>
          <p:nvPr/>
        </p:nvSpPr>
        <p:spPr>
          <a:xfrm>
            <a:off x="1606791" y="6228075"/>
            <a:ext cx="6578600" cy="912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333" baseline="30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</a:t>
            </a:r>
            <a:r>
              <a:rPr lang="es-ES" sz="1333" dirty="0">
                <a:latin typeface="Arial" panose="020B0604020202020204" pitchFamily="34" charset="0"/>
                <a:cs typeface="Arial" panose="020B0604020202020204" pitchFamily="34" charset="0"/>
              </a:rPr>
              <a:t>Afiliación autor A</a:t>
            </a:r>
          </a:p>
          <a:p>
            <a:pPr algn="just"/>
            <a:r>
              <a:rPr lang="es-MX" sz="1333" baseline="30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</a:t>
            </a:r>
            <a:r>
              <a:rPr lang="es-ES" sz="1333" dirty="0">
                <a:latin typeface="Arial" panose="020B0604020202020204" pitchFamily="34" charset="0"/>
                <a:cs typeface="Arial" panose="020B0604020202020204" pitchFamily="34" charset="0"/>
              </a:rPr>
              <a:t>Afiliación autor B</a:t>
            </a:r>
          </a:p>
          <a:p>
            <a:pPr algn="just"/>
            <a:r>
              <a:rPr lang="es-MX" sz="1333" baseline="30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</a:t>
            </a:r>
            <a:r>
              <a:rPr lang="es-ES" sz="1333" dirty="0">
                <a:latin typeface="Arial" panose="020B0604020202020204" pitchFamily="34" charset="0"/>
                <a:cs typeface="Arial" panose="020B0604020202020204" pitchFamily="34" charset="0"/>
              </a:rPr>
              <a:t>Afiliación </a:t>
            </a:r>
            <a:r>
              <a:rPr lang="es-ES" sz="1333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endParaRPr lang="es-ES" sz="133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x-none" sz="1333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es-VE" sz="1333" dirty="0"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ES" sz="1333" dirty="0">
                <a:latin typeface="Arial" panose="020B0604020202020204" pitchFamily="34" charset="0"/>
                <a:cs typeface="Arial" panose="020B0604020202020204" pitchFamily="34" charset="0"/>
              </a:rPr>
              <a:t>autor de presentación</a:t>
            </a:r>
            <a:endParaRPr lang="en-US" sz="13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284516" y="7399583"/>
            <a:ext cx="7489368" cy="4114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1867" dirty="0"/>
              <a:t>La estructura y contenido del e-póster es flexible, sin embargo nosotros sugerimos que la estructura incluya, además del título, autores y afiliaciones, 1) una pequeña introducción, 2) una reseña de los materiales y métodos, 3) resultados, y 4) discusión con conclusiones (en algunos trabajos es conveniente la unión de resultados y discusión). Se exhorta a la utilización de imágenes, fotografías y gráficos. Aconsejamos el uso de este tamaño de </a:t>
            </a:r>
            <a:r>
              <a:rPr lang="x-none" sz="1867"/>
              <a:t>texto.</a:t>
            </a:r>
            <a:endParaRPr lang="en-US" sz="1867" dirty="0"/>
          </a:p>
          <a:p>
            <a:pPr algn="just"/>
            <a:endParaRPr lang="es-419" sz="1867" dirty="0">
              <a:solidFill>
                <a:srgbClr val="00B0F0"/>
              </a:solidFill>
            </a:endParaRPr>
          </a:p>
          <a:p>
            <a:pPr algn="just"/>
            <a:r>
              <a:rPr lang="es-419" sz="1867" dirty="0">
                <a:solidFill>
                  <a:srgbClr val="00B0F0"/>
                </a:solidFill>
              </a:rPr>
              <a:t>A estrutura e o conteúdo do e-pôster são flexíveis, porém sugerimos que a estrutura inclua, além do título, autores e afiliações, 1) uma breve introdução, 2) uma revisão dos materiais e métodos, 3) resultados e 4) discussão com conclusões (em alguns trabalhos é conveniente combinar resultados e discussão). O uso de imagens, fotografias e gráficos é incentivado. Recomendamos usar este tamanho de texto.</a:t>
            </a:r>
            <a:endParaRPr lang="x-none" sz="1867" dirty="0">
              <a:solidFill>
                <a:srgbClr val="00B0F0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780338" y="110318"/>
            <a:ext cx="49935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dirty="0"/>
              <a:t>Coloque sus logos institucionales en este espacio</a:t>
            </a:r>
          </a:p>
          <a:p>
            <a:r>
              <a:rPr lang="es-VE" b="1" dirty="0"/>
              <a:t>Coloque seus logotipos institucionais neste espaço</a:t>
            </a:r>
          </a:p>
        </p:txBody>
      </p:sp>
    </p:spTree>
    <p:extLst>
      <p:ext uri="{BB962C8B-B14F-4D97-AF65-F5344CB8AC3E}">
        <p14:creationId xmlns:p14="http://schemas.microsoft.com/office/powerpoint/2010/main" val="23887581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8x120_Plantilla_presentacion_e-poster_XIFIRMA2022" id="{36A62C68-5FA1-4056-8ED8-8FFA3E663048}" vid="{765D783C-0AC3-40DA-B2EA-E3B4391EA07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71</TotalTime>
  <Words>302</Words>
  <Application>Microsoft Macintosh PowerPoint</Application>
  <PresentationFormat>Personalizado</PresentationFormat>
  <Paragraphs>17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Montserrat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AquaTechnica</cp:lastModifiedBy>
  <cp:revision>9</cp:revision>
  <dcterms:created xsi:type="dcterms:W3CDTF">2022-09-21T17:54:28Z</dcterms:created>
  <dcterms:modified xsi:type="dcterms:W3CDTF">2025-09-04T12:17:29Z</dcterms:modified>
</cp:coreProperties>
</file>